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6" r:id="rId2"/>
    <p:sldId id="256" r:id="rId3"/>
    <p:sldId id="257" r:id="rId4"/>
    <p:sldId id="259" r:id="rId5"/>
    <p:sldId id="264" r:id="rId6"/>
    <p:sldId id="260" r:id="rId7"/>
    <p:sldId id="261" r:id="rId8"/>
    <p:sldId id="258" r:id="rId9"/>
    <p:sldId id="262" r:id="rId10"/>
    <p:sldId id="263" r:id="rId11"/>
    <p:sldId id="265"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068F268-7827-4349-857B-3B659C031413}" type="slidenum">
              <a:rPr lang="es-ES" smtClean="0"/>
              <a:pPr/>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068F268-7827-4349-857B-3B659C031413}"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5068F268-7827-4349-857B-3B659C031413}" type="slidenum">
              <a:rPr lang="es-ES" smtClean="0"/>
              <a:pPr/>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5068F268-7827-4349-857B-3B659C031413}" type="slidenum">
              <a:rPr lang="es-ES" smtClean="0"/>
              <a:pPr/>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068F268-7827-4349-857B-3B659C031413}" type="slidenum">
              <a:rPr lang="es-ES" smtClean="0"/>
              <a:pPr/>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1A0DD682-9376-4E6A-A5BF-AA25152BDE9B}" type="datetimeFigureOut">
              <a:rPr lang="es-ES" smtClean="0"/>
              <a:pPr/>
              <a:t>09/10/2015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068F268-7827-4349-857B-3B659C031413}" type="slidenum">
              <a:rPr lang="es-ES" smtClean="0"/>
              <a:pPr/>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5068F268-7827-4349-857B-3B659C031413}" type="slidenum">
              <a:rPr lang="es-ES" smtClean="0"/>
              <a:pPr/>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5068F268-7827-4349-857B-3B659C031413}"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5068F268-7827-4349-857B-3B659C031413}"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068F268-7827-4349-857B-3B659C031413}" type="slidenum">
              <a:rPr lang="es-ES" smtClean="0"/>
              <a:pPr/>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1A0DD682-9376-4E6A-A5BF-AA25152BDE9B}" type="datetimeFigureOut">
              <a:rPr lang="es-ES" smtClean="0"/>
              <a:pPr/>
              <a:t>09/10/2015</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5068F268-7827-4349-857B-3B659C031413}" type="slidenum">
              <a:rPr lang="es-ES" smtClean="0"/>
              <a:pPr/>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1A0DD682-9376-4E6A-A5BF-AA25152BDE9B}" type="datetimeFigureOut">
              <a:rPr lang="es-ES" smtClean="0"/>
              <a:pPr/>
              <a:t>09/10/2015</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A0DD682-9376-4E6A-A5BF-AA25152BDE9B}" type="datetimeFigureOut">
              <a:rPr lang="es-ES" smtClean="0"/>
              <a:pPr/>
              <a:t>09/10/2015</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068F268-7827-4349-857B-3B659C031413}" type="slidenum">
              <a:rPr lang="es-ES" smtClean="0"/>
              <a:pPr/>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AR"/>
          </a:p>
        </p:txBody>
      </p:sp>
      <p:sp>
        <p:nvSpPr>
          <p:cNvPr id="3" name="2 Marcador de contenido"/>
          <p:cNvSpPr>
            <a:spLocks noGrp="1"/>
          </p:cNvSpPr>
          <p:nvPr>
            <p:ph sz="quarter" idx="1"/>
          </p:nvPr>
        </p:nvSpPr>
        <p:spPr/>
        <p:txBody>
          <a:bodyPr>
            <a:normAutofit/>
          </a:bodyPr>
          <a:lstStyle/>
          <a:p>
            <a:pPr algn="ctr">
              <a:buNone/>
            </a:pPr>
            <a:endParaRPr lang="es-AR" sz="4800" dirty="0" smtClean="0"/>
          </a:p>
          <a:p>
            <a:pPr algn="ctr">
              <a:buNone/>
            </a:pPr>
            <a:r>
              <a:rPr lang="es-AR" sz="4800" dirty="0" smtClean="0"/>
              <a:t>UNIDAD IV</a:t>
            </a:r>
          </a:p>
          <a:p>
            <a:pPr algn="ctr">
              <a:buNone/>
            </a:pPr>
            <a:r>
              <a:rPr lang="es-AR" sz="4800" dirty="0" smtClean="0"/>
              <a:t>NEGOCIACION </a:t>
            </a:r>
            <a:endParaRPr lang="es-AR"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latin typeface="Arial" pitchFamily="34" charset="0"/>
                <a:cs typeface="Arial" pitchFamily="34" charset="0"/>
              </a:rPr>
              <a:t>MEDIACION</a:t>
            </a:r>
            <a:endParaRPr lang="es-ES" sz="4000" dirty="0">
              <a:latin typeface="Arial" pitchFamily="34" charset="0"/>
              <a:cs typeface="Arial" pitchFamily="34" charset="0"/>
            </a:endParaRPr>
          </a:p>
        </p:txBody>
      </p:sp>
      <p:sp>
        <p:nvSpPr>
          <p:cNvPr id="3" name="2 Marcador de contenido"/>
          <p:cNvSpPr>
            <a:spLocks noGrp="1"/>
          </p:cNvSpPr>
          <p:nvPr>
            <p:ph sz="quarter" idx="1"/>
          </p:nvPr>
        </p:nvSpPr>
        <p:spPr/>
        <p:txBody>
          <a:bodyPr>
            <a:normAutofit fontScale="92500" lnSpcReduction="20000"/>
          </a:bodyPr>
          <a:lstStyle/>
          <a:p>
            <a:r>
              <a:rPr lang="es-ES" dirty="0" smtClean="0">
                <a:latin typeface="Arial" pitchFamily="34" charset="0"/>
                <a:cs typeface="Arial" pitchFamily="34" charset="0"/>
              </a:rPr>
              <a:t>Cuando las partes no logran una solución se acude a la mediación</a:t>
            </a:r>
          </a:p>
          <a:p>
            <a:r>
              <a:rPr lang="es-ES" dirty="0" smtClean="0">
                <a:latin typeface="Arial" pitchFamily="34" charset="0"/>
                <a:cs typeface="Arial" pitchFamily="34" charset="0"/>
              </a:rPr>
              <a:t>Proceso informal en el que un tercero neutral, sin poder para imponer una solución, ayuda a las partes en disputa a tratar de alcanzar un acuerdo mutuamente aceptable. </a:t>
            </a:r>
          </a:p>
          <a:p>
            <a:r>
              <a:rPr lang="es-ES" dirty="0" smtClean="0">
                <a:latin typeface="Arial" pitchFamily="34" charset="0"/>
                <a:cs typeface="Arial" pitchFamily="34" charset="0"/>
              </a:rPr>
              <a:t>Contribuye al manejo positivo y constructivo de los conflictos</a:t>
            </a:r>
          </a:p>
          <a:p>
            <a:r>
              <a:rPr lang="es-ES_tradnl" b="1" dirty="0" smtClean="0">
                <a:latin typeface="Arial" pitchFamily="34" charset="0"/>
                <a:cs typeface="Arial" pitchFamily="34" charset="0"/>
              </a:rPr>
              <a:t>Perfil del mediador: c</a:t>
            </a:r>
            <a:r>
              <a:rPr lang="es-ES_tradnl" dirty="0" smtClean="0">
                <a:latin typeface="Arial" pitchFamily="34" charset="0"/>
                <a:cs typeface="Arial" pitchFamily="34" charset="0"/>
              </a:rPr>
              <a:t>apacidad para ser neutral, flexible, paciente, empático, respetuoso, imaginativo, objetivo, digno de confianza para guardar confidencias, perseverante, escuchar activamente, abstenerse de aconsejar y juzgar, tomar distancia de los ataques</a:t>
            </a:r>
            <a:r>
              <a:rPr lang="es-ES_tradnl" dirty="0" smtClean="0"/>
              <a:t>.</a:t>
            </a:r>
            <a:endParaRPr lang="es-ES" dirty="0" smtClean="0"/>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latin typeface="Arial" pitchFamily="34" charset="0"/>
                <a:cs typeface="Arial" pitchFamily="34" charset="0"/>
              </a:rPr>
              <a:t>ACTIVIDAD PRACTICA</a:t>
            </a:r>
            <a:endParaRPr lang="es-ES" sz="4000" dirty="0">
              <a:latin typeface="Arial" pitchFamily="34" charset="0"/>
              <a:cs typeface="Arial" pitchFamily="34" charset="0"/>
            </a:endParaRPr>
          </a:p>
        </p:txBody>
      </p:sp>
      <p:sp>
        <p:nvSpPr>
          <p:cNvPr id="3" name="2 Marcador de contenido"/>
          <p:cNvSpPr>
            <a:spLocks noGrp="1"/>
          </p:cNvSpPr>
          <p:nvPr>
            <p:ph sz="quarter" idx="1"/>
          </p:nvPr>
        </p:nvSpPr>
        <p:spPr/>
        <p:txBody>
          <a:bodyPr>
            <a:normAutofit/>
          </a:bodyPr>
          <a:lstStyle/>
          <a:p>
            <a:endParaRPr lang="es-ES" dirty="0" smtClean="0"/>
          </a:p>
          <a:p>
            <a:r>
              <a:rPr lang="es-ES" sz="2400" dirty="0" smtClean="0">
                <a:latin typeface="Arial" pitchFamily="34" charset="0"/>
                <a:cs typeface="Arial" pitchFamily="34" charset="0"/>
              </a:rPr>
              <a:t>Imaginen la experiencia de realizar un reclamo por problemas de servicio en una </a:t>
            </a:r>
            <a:r>
              <a:rPr lang="es-ES" sz="2400" b="1" dirty="0" smtClean="0">
                <a:latin typeface="Arial" pitchFamily="34" charset="0"/>
                <a:cs typeface="Arial" pitchFamily="34" charset="0"/>
              </a:rPr>
              <a:t>empresa de telefonía celular</a:t>
            </a:r>
          </a:p>
          <a:p>
            <a:r>
              <a:rPr lang="es-ES" sz="2400" dirty="0" smtClean="0">
                <a:latin typeface="Arial" pitchFamily="34" charset="0"/>
                <a:cs typeface="Arial" pitchFamily="34" charset="0"/>
              </a:rPr>
              <a:t>Dentro de cada grupo se armaran dos subgrupos donde uno asumirá la postura del</a:t>
            </a:r>
            <a:r>
              <a:rPr lang="es-ES" sz="2400" b="1" dirty="0" smtClean="0">
                <a:latin typeface="Arial" pitchFamily="34" charset="0"/>
                <a:cs typeface="Arial" pitchFamily="34" charset="0"/>
              </a:rPr>
              <a:t> cliente </a:t>
            </a:r>
            <a:r>
              <a:rPr lang="es-ES" sz="2400" dirty="0" smtClean="0">
                <a:latin typeface="Arial" pitchFamily="34" charset="0"/>
                <a:cs typeface="Arial" pitchFamily="34" charset="0"/>
              </a:rPr>
              <a:t>que reclama y el otro asumirá la postura de la </a:t>
            </a:r>
            <a:r>
              <a:rPr lang="es-ES" sz="2400" b="1" dirty="0" smtClean="0">
                <a:latin typeface="Arial" pitchFamily="34" charset="0"/>
                <a:cs typeface="Arial" pitchFamily="34" charset="0"/>
              </a:rPr>
              <a:t>empresa.</a:t>
            </a:r>
          </a:p>
          <a:p>
            <a:r>
              <a:rPr lang="es-ES" sz="2400" dirty="0" smtClean="0">
                <a:latin typeface="Arial" pitchFamily="34" charset="0"/>
                <a:cs typeface="Arial" pitchFamily="34" charset="0"/>
              </a:rPr>
              <a:t>La premisa es resolver un conflicto cotidiano aplicando técnicas de negociación.</a:t>
            </a:r>
          </a:p>
          <a:p>
            <a:r>
              <a:rPr lang="es-ES" sz="2400" dirty="0" smtClean="0">
                <a:latin typeface="Arial" pitchFamily="34" charset="0"/>
                <a:cs typeface="Arial" pitchFamily="34" charset="0"/>
              </a:rPr>
              <a:t>Especificar fuentes del conflicto, pasos y recursos para </a:t>
            </a:r>
            <a:r>
              <a:rPr lang="es-ES" sz="2400" smtClean="0">
                <a:latin typeface="Arial" pitchFamily="34" charset="0"/>
                <a:cs typeface="Arial" pitchFamily="34" charset="0"/>
              </a:rPr>
              <a:t>la negociación</a:t>
            </a:r>
            <a:endParaRPr lang="es-ES" sz="2400" dirty="0" smtClean="0">
              <a:latin typeface="Arial" pitchFamily="34" charset="0"/>
              <a:cs typeface="Arial" pitchFamily="34" charset="0"/>
            </a:endParaRPr>
          </a:p>
          <a:p>
            <a:endParaRPr lang="es-E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Autofit/>
          </a:bodyPr>
          <a:lstStyle/>
          <a:p>
            <a:r>
              <a:rPr lang="es-ES" sz="2000" b="0" dirty="0" smtClean="0">
                <a:latin typeface="Arial" pitchFamily="34" charset="0"/>
                <a:cs typeface="Arial" pitchFamily="34" charset="0"/>
              </a:rPr>
              <a:t>Es un proceso de </a:t>
            </a:r>
            <a:r>
              <a:rPr lang="es-ES" sz="2000" dirty="0" smtClean="0">
                <a:latin typeface="Arial" pitchFamily="34" charset="0"/>
                <a:cs typeface="Arial" pitchFamily="34" charset="0"/>
              </a:rPr>
              <a:t>comunicación</a:t>
            </a:r>
            <a:r>
              <a:rPr lang="es-ES" sz="2000" b="0" dirty="0" smtClean="0">
                <a:latin typeface="Arial" pitchFamily="34" charset="0"/>
                <a:cs typeface="Arial" pitchFamily="34" charset="0"/>
              </a:rPr>
              <a:t> entre dos o mas partes interdependientes en </a:t>
            </a:r>
            <a:r>
              <a:rPr lang="es-ES" sz="2000" dirty="0" smtClean="0">
                <a:latin typeface="Arial" pitchFamily="34" charset="0"/>
                <a:cs typeface="Arial" pitchFamily="34" charset="0"/>
              </a:rPr>
              <a:t>conflicto</a:t>
            </a:r>
            <a:r>
              <a:rPr lang="es-ES" sz="2000" b="0" dirty="0" smtClean="0">
                <a:latin typeface="Arial" pitchFamily="34" charset="0"/>
                <a:cs typeface="Arial" pitchFamily="34" charset="0"/>
              </a:rPr>
              <a:t> que intentan una mutua satisfacción en la obtención de beneficios que ninguna de las partes lograría si la otra no estuviera presente</a:t>
            </a:r>
            <a:endParaRPr lang="es-ES" sz="2000" b="0" dirty="0">
              <a:latin typeface="Arial" pitchFamily="34" charset="0"/>
              <a:cs typeface="Arial" pitchFamily="34" charset="0"/>
            </a:endParaRPr>
          </a:p>
        </p:txBody>
      </p:sp>
      <p:sp>
        <p:nvSpPr>
          <p:cNvPr id="2" name="1 Título"/>
          <p:cNvSpPr>
            <a:spLocks noGrp="1"/>
          </p:cNvSpPr>
          <p:nvPr>
            <p:ph type="ctrTitle"/>
          </p:nvPr>
        </p:nvSpPr>
        <p:spPr/>
        <p:txBody>
          <a:bodyPr/>
          <a:lstStyle/>
          <a:p>
            <a:r>
              <a:rPr lang="es-ES" dirty="0" smtClean="0"/>
              <a:t>NEGOCIACION</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rial" pitchFamily="34" charset="0"/>
                <a:cs typeface="Arial" pitchFamily="34" charset="0"/>
              </a:rPr>
              <a:t>CARACTERISTICAS</a:t>
            </a:r>
            <a:endParaRPr lang="es-ES" dirty="0">
              <a:latin typeface="Arial" pitchFamily="34" charset="0"/>
              <a:cs typeface="Arial" pitchFamily="34" charset="0"/>
            </a:endParaRPr>
          </a:p>
        </p:txBody>
      </p:sp>
      <p:sp>
        <p:nvSpPr>
          <p:cNvPr id="3" name="2 Marcador de contenido"/>
          <p:cNvSpPr>
            <a:spLocks noGrp="1"/>
          </p:cNvSpPr>
          <p:nvPr>
            <p:ph sz="quarter" idx="1"/>
          </p:nvPr>
        </p:nvSpPr>
        <p:spPr/>
        <p:txBody>
          <a:bodyPr>
            <a:normAutofit fontScale="62500" lnSpcReduction="20000"/>
          </a:bodyPr>
          <a:lstStyle/>
          <a:p>
            <a:pPr algn="just">
              <a:buNone/>
            </a:pPr>
            <a:r>
              <a:rPr lang="es-ES" dirty="0" smtClean="0">
                <a:latin typeface="Arial" pitchFamily="34" charset="0"/>
                <a:cs typeface="Arial" pitchFamily="34" charset="0"/>
              </a:rPr>
              <a:t> </a:t>
            </a:r>
          </a:p>
          <a:p>
            <a:pPr algn="just"/>
            <a:r>
              <a:rPr lang="es-ES" sz="3200" dirty="0" smtClean="0">
                <a:latin typeface="Arial" pitchFamily="34" charset="0"/>
                <a:cs typeface="Arial" pitchFamily="34" charset="0"/>
              </a:rPr>
              <a:t>La Habilidad de negociación es la capacidad necesaria para resolver problemas, eliminar diferencias  y conseguir acuerdos en forma equitativa. </a:t>
            </a:r>
          </a:p>
          <a:p>
            <a:pPr algn="just"/>
            <a:endParaRPr lang="es-ES" sz="3200" dirty="0" smtClean="0">
              <a:latin typeface="Arial" pitchFamily="34" charset="0"/>
              <a:cs typeface="Arial" pitchFamily="34" charset="0"/>
            </a:endParaRPr>
          </a:p>
          <a:p>
            <a:pPr algn="just"/>
            <a:r>
              <a:rPr lang="es-ES" sz="3200" dirty="0" smtClean="0">
                <a:latin typeface="Arial" pitchFamily="34" charset="0"/>
                <a:cs typeface="Arial" pitchFamily="34" charset="0"/>
              </a:rPr>
              <a:t>La habilidad de negociación es un acuerdo al que las partes llegan, tras pensar, exponer y defender argumentos propios, a favor del bienestar común.</a:t>
            </a:r>
          </a:p>
          <a:p>
            <a:pPr algn="just"/>
            <a:endParaRPr lang="es-ES" sz="3200" dirty="0" smtClean="0">
              <a:latin typeface="Arial" pitchFamily="34" charset="0"/>
              <a:cs typeface="Arial" pitchFamily="34" charset="0"/>
            </a:endParaRPr>
          </a:p>
          <a:p>
            <a:pPr algn="just"/>
            <a:r>
              <a:rPr lang="es-ES" sz="3200" dirty="0" smtClean="0">
                <a:latin typeface="Arial" pitchFamily="34" charset="0"/>
                <a:cs typeface="Arial" pitchFamily="34" charset="0"/>
              </a:rPr>
              <a:t>Implica hacer un esfuerzo para buscar un punto medio en el que cada parte, con un gesto de desprendimiento ceda algo para lograr el acuerdo pretendido en beneficio de todos (ganar – ganar). </a:t>
            </a:r>
          </a:p>
          <a:p>
            <a:pPr algn="just"/>
            <a:endParaRPr lang="es-ES" sz="3200" dirty="0" smtClean="0">
              <a:latin typeface="Arial" pitchFamily="34" charset="0"/>
              <a:cs typeface="Arial" pitchFamily="34" charset="0"/>
            </a:endParaRPr>
          </a:p>
          <a:p>
            <a:pPr algn="just"/>
            <a:r>
              <a:rPr lang="es-ES" sz="3200" dirty="0" smtClean="0">
                <a:latin typeface="Arial" pitchFamily="34" charset="0"/>
                <a:cs typeface="Arial" pitchFamily="34" charset="0"/>
              </a:rPr>
              <a:t>Negociar es una actividad constante en nuestra vida, en todo momento negociamos: al querer influir en la decisión de otras personas, hablando, educando, vendiendo, comprando, etc.</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rial" pitchFamily="34" charset="0"/>
                <a:cs typeface="Arial" pitchFamily="34" charset="0"/>
              </a:rPr>
              <a:t>CONFLICTO</a:t>
            </a:r>
            <a:endParaRPr lang="es-ES" dirty="0">
              <a:latin typeface="Arial" pitchFamily="34" charset="0"/>
              <a:cs typeface="Arial" pitchFamily="34" charset="0"/>
            </a:endParaRPr>
          </a:p>
        </p:txBody>
      </p:sp>
      <p:sp>
        <p:nvSpPr>
          <p:cNvPr id="3" name="2 Marcador de contenido"/>
          <p:cNvSpPr>
            <a:spLocks noGrp="1"/>
          </p:cNvSpPr>
          <p:nvPr>
            <p:ph sz="quarter" idx="1"/>
          </p:nvPr>
        </p:nvSpPr>
        <p:spPr/>
        <p:txBody>
          <a:bodyPr/>
          <a:lstStyle/>
          <a:p>
            <a:pPr>
              <a:lnSpc>
                <a:spcPct val="150000"/>
              </a:lnSpc>
            </a:pPr>
            <a:r>
              <a:rPr lang="es-ES" dirty="0" smtClean="0">
                <a:latin typeface="Arial" pitchFamily="34" charset="0"/>
                <a:cs typeface="Arial" pitchFamily="34" charset="0"/>
              </a:rPr>
              <a:t>ES UNA PUGNA EXPRESADA ENTRE AL MENOS DOS PARTES INTERDEPENDIENTES QUE PERCIBEN OBJETIVOS INCOMPATIBLES Y RECURSOS LIMITADOS Y LA INTERFERENCIA DE LA OTRA PARTE EN LA OBTENCION DE SUS OBJETIVOS</a:t>
            </a:r>
            <a:endParaRPr lang="es-ES"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latin typeface="Arial" pitchFamily="34" charset="0"/>
                <a:cs typeface="Arial" pitchFamily="34" charset="0"/>
              </a:rPr>
              <a:t>PROBLEMA</a:t>
            </a:r>
            <a:endParaRPr lang="es-ES" sz="4000" dirty="0">
              <a:latin typeface="Arial" pitchFamily="34" charset="0"/>
              <a:cs typeface="Arial" pitchFamily="34" charset="0"/>
            </a:endParaRPr>
          </a:p>
        </p:txBody>
      </p:sp>
      <p:sp>
        <p:nvSpPr>
          <p:cNvPr id="3" name="2 Marcador de contenido"/>
          <p:cNvSpPr>
            <a:spLocks noGrp="1"/>
          </p:cNvSpPr>
          <p:nvPr>
            <p:ph sz="quarter" idx="1"/>
          </p:nvPr>
        </p:nvSpPr>
        <p:spPr/>
        <p:txBody>
          <a:bodyPr/>
          <a:lstStyle/>
          <a:p>
            <a:r>
              <a:rPr lang="es-ES" dirty="0" smtClean="0">
                <a:latin typeface="Arial" pitchFamily="34" charset="0"/>
                <a:cs typeface="Arial" pitchFamily="34" charset="0"/>
              </a:rPr>
              <a:t>Situación que se da cuando hay una diferencia de ideas o posiciones entre dos o mas partes, las que comprenden la necesidad de encontrar una posición única y buscan una solución. En este estado de problema los sentimientos no se involucran y la comunicación entre las partes se mantiene abierta y activa.</a:t>
            </a:r>
          </a:p>
          <a:p>
            <a:r>
              <a:rPr lang="es-ES" dirty="0" smtClean="0">
                <a:latin typeface="Arial" pitchFamily="34" charset="0"/>
                <a:cs typeface="Arial" pitchFamily="34" charset="0"/>
              </a:rPr>
              <a:t>El </a:t>
            </a:r>
            <a:r>
              <a:rPr lang="es-ES" b="1" dirty="0" smtClean="0">
                <a:latin typeface="Arial" pitchFamily="34" charset="0"/>
                <a:cs typeface="Arial" pitchFamily="34" charset="0"/>
              </a:rPr>
              <a:t>conflicto</a:t>
            </a:r>
            <a:r>
              <a:rPr lang="es-ES" dirty="0" smtClean="0">
                <a:latin typeface="Arial" pitchFamily="34" charset="0"/>
                <a:cs typeface="Arial" pitchFamily="34" charset="0"/>
              </a:rPr>
              <a:t> es una fase mas profunda del problema donde la comunicación se pierde y los sentimientos están involucrados.</a:t>
            </a:r>
            <a:endParaRPr lang="es-ES"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latin typeface="Arial" pitchFamily="34" charset="0"/>
                <a:cs typeface="Arial" pitchFamily="34" charset="0"/>
              </a:rPr>
              <a:t>FUENTES DEL CONLICTO</a:t>
            </a:r>
            <a:endParaRPr lang="es-ES" sz="4000" dirty="0">
              <a:latin typeface="Arial" pitchFamily="34" charset="0"/>
              <a:cs typeface="Arial" pitchFamily="34" charset="0"/>
            </a:endParaRPr>
          </a:p>
        </p:txBody>
      </p:sp>
      <p:sp>
        <p:nvSpPr>
          <p:cNvPr id="3" name="2 Marcador de contenido"/>
          <p:cNvSpPr>
            <a:spLocks noGrp="1"/>
          </p:cNvSpPr>
          <p:nvPr>
            <p:ph sz="quarter" idx="1"/>
          </p:nvPr>
        </p:nvSpPr>
        <p:spPr/>
        <p:txBody>
          <a:bodyPr>
            <a:normAutofit lnSpcReduction="10000"/>
          </a:bodyPr>
          <a:lstStyle/>
          <a:p>
            <a:r>
              <a:rPr lang="es-ES" dirty="0" smtClean="0"/>
              <a:t>INADAPTACIONES: ej. cambiar cosas nos produce tensión</a:t>
            </a:r>
          </a:p>
          <a:p>
            <a:r>
              <a:rPr lang="es-ES" dirty="0" smtClean="0"/>
              <a:t>PODER: ej. alguno quiere mandar, dirigir, controlar a otros </a:t>
            </a:r>
          </a:p>
          <a:p>
            <a:r>
              <a:rPr lang="es-ES" dirty="0" smtClean="0"/>
              <a:t>VALORES: ej. creencias que entran en juego</a:t>
            </a:r>
          </a:p>
          <a:p>
            <a:r>
              <a:rPr lang="es-ES" dirty="0" smtClean="0"/>
              <a:t>AUTOESTIMA: ej. comparación, competencia</a:t>
            </a:r>
          </a:p>
          <a:p>
            <a:r>
              <a:rPr lang="es-ES" dirty="0" smtClean="0"/>
              <a:t>CONUNICACIONALES: ej. algo se entendió en forma distinta</a:t>
            </a:r>
          </a:p>
          <a:p>
            <a:r>
              <a:rPr lang="es-ES" dirty="0" smtClean="0"/>
              <a:t>ESTRUCTURAL: ej. violencia</a:t>
            </a:r>
          </a:p>
          <a:p>
            <a:r>
              <a:rPr lang="es-ES" dirty="0" smtClean="0"/>
              <a:t>RECURSOS ESCASOS</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500042"/>
            <a:ext cx="8534400" cy="758952"/>
          </a:xfrm>
        </p:spPr>
        <p:txBody>
          <a:bodyPr>
            <a:normAutofit fontScale="90000"/>
          </a:bodyPr>
          <a:lstStyle/>
          <a:p>
            <a:pPr algn="l"/>
            <a:r>
              <a:rPr lang="es-ES" dirty="0" smtClean="0"/>
              <a:t>: </a:t>
            </a:r>
            <a:br>
              <a:rPr lang="es-ES" dirty="0" smtClean="0"/>
            </a:br>
            <a:r>
              <a:rPr lang="es-ES" sz="3600" dirty="0" smtClean="0">
                <a:latin typeface="Arial" pitchFamily="34" charset="0"/>
                <a:cs typeface="Arial" pitchFamily="34" charset="0"/>
              </a:rPr>
              <a:t>Los conflictos pueden aparecer de manera muy variada:</a:t>
            </a:r>
            <a:endParaRPr lang="es-ES" sz="3600" dirty="0">
              <a:latin typeface="Arial" pitchFamily="34" charset="0"/>
              <a:cs typeface="Arial" pitchFamily="34" charset="0"/>
            </a:endParaRPr>
          </a:p>
        </p:txBody>
      </p:sp>
      <p:sp>
        <p:nvSpPr>
          <p:cNvPr id="3" name="2 Marcador de contenido"/>
          <p:cNvSpPr>
            <a:spLocks noGrp="1"/>
          </p:cNvSpPr>
          <p:nvPr>
            <p:ph sz="quarter" idx="1"/>
          </p:nvPr>
        </p:nvSpPr>
        <p:spPr/>
        <p:txBody>
          <a:bodyPr/>
          <a:lstStyle/>
          <a:p>
            <a:r>
              <a:rPr lang="es-ES" dirty="0" smtClean="0">
                <a:latin typeface="Arial" pitchFamily="34" charset="0"/>
                <a:cs typeface="Arial" pitchFamily="34" charset="0"/>
              </a:rPr>
              <a:t>Un desacuerdo en la interpretación de una norma</a:t>
            </a:r>
          </a:p>
          <a:p>
            <a:endParaRPr lang="es-ES" dirty="0" smtClean="0">
              <a:latin typeface="Arial" pitchFamily="34" charset="0"/>
              <a:cs typeface="Arial" pitchFamily="34" charset="0"/>
            </a:endParaRPr>
          </a:p>
          <a:p>
            <a:r>
              <a:rPr lang="es-ES" dirty="0" smtClean="0">
                <a:latin typeface="Arial" pitchFamily="34" charset="0"/>
                <a:cs typeface="Arial" pitchFamily="34" charset="0"/>
              </a:rPr>
              <a:t>Una discusión sobre el establecimiento de prioridades</a:t>
            </a:r>
          </a:p>
          <a:p>
            <a:endParaRPr lang="es-ES" dirty="0" smtClean="0">
              <a:latin typeface="Arial" pitchFamily="34" charset="0"/>
              <a:cs typeface="Arial" pitchFamily="34" charset="0"/>
            </a:endParaRPr>
          </a:p>
          <a:p>
            <a:r>
              <a:rPr lang="es-ES" dirty="0" smtClean="0">
                <a:latin typeface="Arial" pitchFamily="34" charset="0"/>
                <a:cs typeface="Arial" pitchFamily="34" charset="0"/>
              </a:rPr>
              <a:t>Un malestar entre personas por intereses opuestos, etc.</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latin typeface="Arial" pitchFamily="34" charset="0"/>
                <a:cs typeface="Arial" pitchFamily="34" charset="0"/>
              </a:rPr>
              <a:t>Para una </a:t>
            </a:r>
            <a:r>
              <a:rPr lang="es-ES" sz="4000" b="1" dirty="0" smtClean="0">
                <a:latin typeface="Arial" pitchFamily="34" charset="0"/>
                <a:cs typeface="Arial" pitchFamily="34" charset="0"/>
              </a:rPr>
              <a:t>negociación</a:t>
            </a:r>
            <a:r>
              <a:rPr lang="es-ES" sz="4000" dirty="0" smtClean="0">
                <a:latin typeface="Arial" pitchFamily="34" charset="0"/>
                <a:cs typeface="Arial" pitchFamily="34" charset="0"/>
              </a:rPr>
              <a:t> se requiere:</a:t>
            </a:r>
            <a:endParaRPr lang="es-ES" sz="4000" dirty="0">
              <a:latin typeface="Arial" pitchFamily="34" charset="0"/>
              <a:cs typeface="Arial" pitchFamily="34" charset="0"/>
            </a:endParaRPr>
          </a:p>
        </p:txBody>
      </p:sp>
      <p:sp>
        <p:nvSpPr>
          <p:cNvPr id="3" name="2 Marcador de contenido"/>
          <p:cNvSpPr>
            <a:spLocks noGrp="1"/>
          </p:cNvSpPr>
          <p:nvPr>
            <p:ph sz="quarter" idx="1"/>
          </p:nvPr>
        </p:nvSpPr>
        <p:spPr/>
        <p:txBody>
          <a:bodyPr>
            <a:normAutofit fontScale="92500" lnSpcReduction="20000"/>
          </a:bodyPr>
          <a:lstStyle/>
          <a:p>
            <a:pPr>
              <a:buNone/>
            </a:pPr>
            <a:endParaRPr lang="es-ES" dirty="0" smtClean="0"/>
          </a:p>
          <a:p>
            <a:r>
              <a:rPr lang="es-ES" b="1" dirty="0" smtClean="0">
                <a:latin typeface="Arial" pitchFamily="34" charset="0"/>
                <a:cs typeface="Arial" pitchFamily="34" charset="0"/>
              </a:rPr>
              <a:t>COMUNICACIÓN</a:t>
            </a:r>
          </a:p>
          <a:p>
            <a:endParaRPr lang="es-ES" dirty="0" smtClean="0">
              <a:latin typeface="Arial" pitchFamily="34" charset="0"/>
              <a:cs typeface="Arial" pitchFamily="34" charset="0"/>
            </a:endParaRPr>
          </a:p>
          <a:p>
            <a:r>
              <a:rPr lang="es-ES" b="1" dirty="0" smtClean="0">
                <a:latin typeface="Arial" pitchFamily="34" charset="0"/>
                <a:cs typeface="Arial" pitchFamily="34" charset="0"/>
              </a:rPr>
              <a:t>INFORMACION</a:t>
            </a:r>
            <a:r>
              <a:rPr lang="es-ES" dirty="0" smtClean="0">
                <a:latin typeface="Arial" pitchFamily="34" charset="0"/>
                <a:cs typeface="Arial" pitchFamily="34" charset="0"/>
              </a:rPr>
              <a:t>: </a:t>
            </a:r>
            <a:r>
              <a:rPr lang="es-ES" sz="2600" dirty="0" smtClean="0">
                <a:latin typeface="Arial" pitchFamily="34" charset="0"/>
                <a:cs typeface="Arial" pitchFamily="34" charset="0"/>
              </a:rPr>
              <a:t>que las partes aportan para llegar a resultados óptimos</a:t>
            </a:r>
          </a:p>
          <a:p>
            <a:endParaRPr lang="es-ES" dirty="0" smtClean="0">
              <a:latin typeface="Arial" pitchFamily="34" charset="0"/>
              <a:cs typeface="Arial" pitchFamily="34" charset="0"/>
            </a:endParaRPr>
          </a:p>
          <a:p>
            <a:r>
              <a:rPr lang="es-ES" b="1" dirty="0" smtClean="0">
                <a:latin typeface="Arial" pitchFamily="34" charset="0"/>
                <a:cs typeface="Arial" pitchFamily="34" charset="0"/>
              </a:rPr>
              <a:t>FLEXIBILIDAD</a:t>
            </a:r>
            <a:r>
              <a:rPr lang="es-ES" dirty="0" smtClean="0">
                <a:latin typeface="Arial" pitchFamily="34" charset="0"/>
                <a:cs typeface="Arial" pitchFamily="34" charset="0"/>
              </a:rPr>
              <a:t>: </a:t>
            </a:r>
            <a:r>
              <a:rPr lang="es-ES" sz="2600" dirty="0" smtClean="0">
                <a:latin typeface="Arial" pitchFamily="34" charset="0"/>
                <a:cs typeface="Arial" pitchFamily="34" charset="0"/>
              </a:rPr>
              <a:t>estar dispuesto a negociar y ceder</a:t>
            </a:r>
          </a:p>
          <a:p>
            <a:endParaRPr lang="es-ES" dirty="0" smtClean="0">
              <a:latin typeface="Arial" pitchFamily="34" charset="0"/>
              <a:cs typeface="Arial" pitchFamily="34" charset="0"/>
            </a:endParaRPr>
          </a:p>
          <a:p>
            <a:r>
              <a:rPr lang="es-ES" b="1" dirty="0" smtClean="0">
                <a:latin typeface="Arial" pitchFamily="34" charset="0"/>
                <a:cs typeface="Arial" pitchFamily="34" charset="0"/>
              </a:rPr>
              <a:t>ADAPTACIÓN</a:t>
            </a:r>
            <a:r>
              <a:rPr lang="es-ES" dirty="0" smtClean="0">
                <a:latin typeface="Arial" pitchFamily="34" charset="0"/>
                <a:cs typeface="Arial" pitchFamily="34" charset="0"/>
              </a:rPr>
              <a:t>: </a:t>
            </a:r>
            <a:r>
              <a:rPr lang="es-ES" sz="2600" dirty="0" smtClean="0">
                <a:latin typeface="Arial" pitchFamily="34" charset="0"/>
                <a:cs typeface="Arial" pitchFamily="34" charset="0"/>
              </a:rPr>
              <a:t>el conflicto como una oportunidad de cambio y crecimiento</a:t>
            </a:r>
          </a:p>
          <a:p>
            <a:endParaRPr lang="es-ES" dirty="0" smtClean="0">
              <a:latin typeface="Arial" pitchFamily="34" charset="0"/>
              <a:cs typeface="Arial" pitchFamily="34" charset="0"/>
            </a:endParaRPr>
          </a:p>
          <a:p>
            <a:r>
              <a:rPr lang="es-ES" b="1" dirty="0" smtClean="0">
                <a:latin typeface="Arial" pitchFamily="34" charset="0"/>
                <a:cs typeface="Arial" pitchFamily="34" charset="0"/>
              </a:rPr>
              <a:t>DISOCIACIÓN INSTRUMENTAL</a:t>
            </a:r>
            <a:r>
              <a:rPr lang="es-ES" dirty="0" smtClean="0">
                <a:latin typeface="Arial" pitchFamily="34" charset="0"/>
                <a:cs typeface="Arial" pitchFamily="34" charset="0"/>
              </a:rPr>
              <a:t>: </a:t>
            </a:r>
            <a:r>
              <a:rPr lang="es-ES" sz="2600" dirty="0" smtClean="0">
                <a:latin typeface="Arial" pitchFamily="34" charset="0"/>
                <a:cs typeface="Arial" pitchFamily="34" charset="0"/>
              </a:rPr>
              <a:t>apartar las emociones</a:t>
            </a:r>
            <a:endParaRPr lang="es-ES"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b="1" dirty="0" smtClean="0">
                <a:latin typeface="Arial" pitchFamily="34" charset="0"/>
                <a:cs typeface="Arial" pitchFamily="34" charset="0"/>
              </a:rPr>
              <a:t>PASOS</a:t>
            </a:r>
            <a:r>
              <a:rPr lang="es-ES" sz="4000" dirty="0" smtClean="0">
                <a:latin typeface="Arial" pitchFamily="34" charset="0"/>
                <a:cs typeface="Arial" pitchFamily="34" charset="0"/>
              </a:rPr>
              <a:t> PARA UNA NEGOCIACION</a:t>
            </a:r>
            <a:endParaRPr lang="es-ES" sz="4000" dirty="0">
              <a:latin typeface="Arial" pitchFamily="34" charset="0"/>
              <a:cs typeface="Arial" pitchFamily="34" charset="0"/>
            </a:endParaRPr>
          </a:p>
        </p:txBody>
      </p:sp>
      <p:sp>
        <p:nvSpPr>
          <p:cNvPr id="3" name="2 Marcador de contenido"/>
          <p:cNvSpPr>
            <a:spLocks noGrp="1"/>
          </p:cNvSpPr>
          <p:nvPr>
            <p:ph sz="quarter" idx="1"/>
          </p:nvPr>
        </p:nvSpPr>
        <p:spPr/>
        <p:txBody>
          <a:bodyPr>
            <a:normAutofit fontScale="47500" lnSpcReduction="20000"/>
          </a:bodyPr>
          <a:lstStyle/>
          <a:p>
            <a:r>
              <a:rPr lang="es-ES" sz="3600" dirty="0" smtClean="0"/>
              <a:t>a</a:t>
            </a:r>
            <a:r>
              <a:rPr lang="es-ES" sz="3600" dirty="0" smtClean="0">
                <a:latin typeface="Arial" pitchFamily="34" charset="0"/>
                <a:cs typeface="Arial" pitchFamily="34" charset="0"/>
              </a:rPr>
              <a:t>) Una persona expone una idea.</a:t>
            </a:r>
          </a:p>
          <a:p>
            <a:endParaRPr lang="es-ES" sz="3600" dirty="0" smtClean="0">
              <a:latin typeface="Arial" pitchFamily="34" charset="0"/>
              <a:cs typeface="Arial" pitchFamily="34" charset="0"/>
            </a:endParaRPr>
          </a:p>
          <a:p>
            <a:r>
              <a:rPr lang="es-ES" sz="3600" dirty="0" smtClean="0">
                <a:latin typeface="Arial" pitchFamily="34" charset="0"/>
                <a:cs typeface="Arial" pitchFamily="34" charset="0"/>
              </a:rPr>
              <a:t>b) Una persona, o más de una, expone una idea contraria. Pero las dos partes consideran que la suya es la mejor. Se crea el conflicto.</a:t>
            </a:r>
          </a:p>
          <a:p>
            <a:endParaRPr lang="es-ES" sz="3600" dirty="0" smtClean="0">
              <a:latin typeface="Arial" pitchFamily="34" charset="0"/>
              <a:cs typeface="Arial" pitchFamily="34" charset="0"/>
            </a:endParaRPr>
          </a:p>
          <a:p>
            <a:r>
              <a:rPr lang="es-ES" sz="3600" dirty="0" smtClean="0">
                <a:latin typeface="Arial" pitchFamily="34" charset="0"/>
                <a:cs typeface="Arial" pitchFamily="34" charset="0"/>
              </a:rPr>
              <a:t>c) Las partes se dan la información necesaria para cotejar cuál idea es la mejor, separando el conflicto de los negociantes. Es indispensable una mente abierta que reciba los argumentos enfrentados, y analizar objetivamente cuál es más acertado: si el argumento contrario o el nuestro.</a:t>
            </a:r>
          </a:p>
          <a:p>
            <a:endParaRPr lang="es-ES" sz="3600" dirty="0" smtClean="0">
              <a:latin typeface="Arial" pitchFamily="34" charset="0"/>
              <a:cs typeface="Arial" pitchFamily="34" charset="0"/>
            </a:endParaRPr>
          </a:p>
          <a:p>
            <a:r>
              <a:rPr lang="es-ES" sz="3600" dirty="0" smtClean="0">
                <a:latin typeface="Arial" pitchFamily="34" charset="0"/>
                <a:cs typeface="Arial" pitchFamily="34" charset="0"/>
              </a:rPr>
              <a:t>d) Se asignan prioridades. Se debate cuál es la prioridad de cada uno de los asuntos negociables.</a:t>
            </a:r>
          </a:p>
          <a:p>
            <a:endParaRPr lang="es-ES" sz="3600" dirty="0" smtClean="0">
              <a:latin typeface="Arial" pitchFamily="34" charset="0"/>
              <a:cs typeface="Arial" pitchFamily="34" charset="0"/>
            </a:endParaRPr>
          </a:p>
          <a:p>
            <a:r>
              <a:rPr lang="es-ES" sz="3600" dirty="0" smtClean="0">
                <a:latin typeface="Arial" pitchFamily="34" charset="0"/>
                <a:cs typeface="Arial" pitchFamily="34" charset="0"/>
              </a:rPr>
              <a:t>e) Tras negociar, si todo sale bien, se llega a un acuerdo. Este acuerdo puede ser: a) nuestra opinión; b) la opinión contraria, y c) un término medio</a:t>
            </a:r>
            <a:r>
              <a:rPr lang="es-ES" sz="2900" dirty="0" smtClean="0">
                <a:latin typeface="Arial" pitchFamily="34" charset="0"/>
                <a:cs typeface="Arial" pitchFamily="34" charset="0"/>
              </a:rPr>
              <a:t>.</a:t>
            </a:r>
            <a:endParaRPr lang="es-ES" sz="2900"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341</TotalTime>
  <Words>595</Words>
  <Application>Microsoft Office PowerPoint</Application>
  <PresentationFormat>Presentación en pantalla (4:3)</PresentationFormat>
  <Paragraphs>65</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Civil</vt:lpstr>
      <vt:lpstr>Presentación de PowerPoint</vt:lpstr>
      <vt:lpstr>NEGOCIACION</vt:lpstr>
      <vt:lpstr>CARACTERISTICAS</vt:lpstr>
      <vt:lpstr>CONFLICTO</vt:lpstr>
      <vt:lpstr>PROBLEMA</vt:lpstr>
      <vt:lpstr>FUENTES DEL CONLICTO</vt:lpstr>
      <vt:lpstr>:  Los conflictos pueden aparecer de manera muy variada:</vt:lpstr>
      <vt:lpstr>Para una negociación se requiere:</vt:lpstr>
      <vt:lpstr>PASOS PARA UNA NEGOCIACION</vt:lpstr>
      <vt:lpstr>MEDIACION</vt:lpstr>
      <vt:lpstr>ACTIVIDAD PRACTICA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NEGOCIACION</dc:title>
  <dc:creator>maru</dc:creator>
  <cp:lastModifiedBy>Usuario Niñez</cp:lastModifiedBy>
  <cp:revision>38</cp:revision>
  <dcterms:created xsi:type="dcterms:W3CDTF">2014-09-12T22:22:23Z</dcterms:created>
  <dcterms:modified xsi:type="dcterms:W3CDTF">2015-10-09T18:21:58Z</dcterms:modified>
</cp:coreProperties>
</file>