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6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364086-9575-4B30-B721-476E3577B428}" type="datetimeFigureOut">
              <a:rPr lang="es-ES" smtClean="0"/>
              <a:pPr/>
              <a:t>09/10/2015</a:t>
            </a:fld>
            <a:endParaRPr lang="es-ES" dirty="0"/>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EC06AC-D753-438F-B7EA-2F5AE05A68CB}" type="slidenum">
              <a:rPr lang="es-ES" smtClean="0"/>
              <a:pPr/>
              <a:t>‹Nº›</a:t>
            </a:fld>
            <a:endParaRPr lang="es-ES" dirty="0"/>
          </a:p>
        </p:txBody>
      </p:sp>
    </p:spTree>
    <p:extLst>
      <p:ext uri="{BB962C8B-B14F-4D97-AF65-F5344CB8AC3E}">
        <p14:creationId xmlns:p14="http://schemas.microsoft.com/office/powerpoint/2010/main" val="39749822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94118946-9011-469B-998E-AF8727803144}" type="datetimeFigureOut">
              <a:rPr lang="es-ES" smtClean="0"/>
              <a:pPr/>
              <a:t>09/10/2015</a:t>
            </a:fld>
            <a:endParaRPr lang="es-ES" dirty="0"/>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dirty="0"/>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1510A71-A137-4B25-A1C9-D2EA4BF320EF}"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4118946-9011-469B-998E-AF8727803144}" type="datetimeFigureOut">
              <a:rPr lang="es-ES" smtClean="0"/>
              <a:pPr/>
              <a:t>09/10/2015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1510A71-A137-4B25-A1C9-D2EA4BF320EF}"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4118946-9011-469B-998E-AF8727803144}" type="datetimeFigureOut">
              <a:rPr lang="es-ES" smtClean="0"/>
              <a:pPr/>
              <a:t>09/10/2015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1510A71-A137-4B25-A1C9-D2EA4BF320EF}"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94118946-9011-469B-998E-AF8727803144}" type="datetimeFigureOut">
              <a:rPr lang="es-ES" smtClean="0"/>
              <a:pPr/>
              <a:t>09/10/2015</a:t>
            </a:fld>
            <a:endParaRPr lang="es-ES" dirty="0"/>
          </a:p>
        </p:txBody>
      </p:sp>
      <p:sp>
        <p:nvSpPr>
          <p:cNvPr id="5" name="4 Marcador de pie de página"/>
          <p:cNvSpPr>
            <a:spLocks noGrp="1"/>
          </p:cNvSpPr>
          <p:nvPr>
            <p:ph type="ftr" sz="quarter" idx="11"/>
          </p:nvPr>
        </p:nvSpPr>
        <p:spPr>
          <a:xfrm>
            <a:off x="457200" y="6480969"/>
            <a:ext cx="4260056" cy="300831"/>
          </a:xfrm>
        </p:spPr>
        <p:txBody>
          <a:bodyPr/>
          <a:lstStyle/>
          <a:p>
            <a:endParaRPr lang="es-ES" dirty="0"/>
          </a:p>
        </p:txBody>
      </p:sp>
      <p:sp>
        <p:nvSpPr>
          <p:cNvPr id="6" name="5 Marcador de número de diapositiva"/>
          <p:cNvSpPr>
            <a:spLocks noGrp="1"/>
          </p:cNvSpPr>
          <p:nvPr>
            <p:ph type="sldNum" sz="quarter" idx="12"/>
          </p:nvPr>
        </p:nvSpPr>
        <p:spPr/>
        <p:txBody>
          <a:bodyPr/>
          <a:lstStyle/>
          <a:p>
            <a:fld id="{01510A71-A137-4B25-A1C9-D2EA4BF320EF}"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fecha"/>
          <p:cNvSpPr>
            <a:spLocks noGrp="1"/>
          </p:cNvSpPr>
          <p:nvPr>
            <p:ph type="dt" sz="half" idx="10"/>
          </p:nvPr>
        </p:nvSpPr>
        <p:spPr>
          <a:xfrm>
            <a:off x="6955632" y="6477000"/>
            <a:ext cx="2133600" cy="304800"/>
          </a:xfrm>
        </p:spPr>
        <p:txBody>
          <a:bodyPr/>
          <a:lstStyle/>
          <a:p>
            <a:fld id="{94118946-9011-469B-998E-AF8727803144}" type="datetimeFigureOut">
              <a:rPr lang="es-ES" smtClean="0"/>
              <a:pPr/>
              <a:t>09/10/2015</a:t>
            </a:fld>
            <a:endParaRPr lang="es-ES" dirty="0"/>
          </a:p>
        </p:txBody>
      </p:sp>
      <p:sp>
        <p:nvSpPr>
          <p:cNvPr id="5" name="4 Marcador de pie de página"/>
          <p:cNvSpPr>
            <a:spLocks noGrp="1"/>
          </p:cNvSpPr>
          <p:nvPr>
            <p:ph type="ftr" sz="quarter" idx="11"/>
          </p:nvPr>
        </p:nvSpPr>
        <p:spPr>
          <a:xfrm>
            <a:off x="2619376" y="6480969"/>
            <a:ext cx="4260056" cy="300831"/>
          </a:xfrm>
        </p:spPr>
        <p:txBody>
          <a:bodyPr/>
          <a:lstStyle/>
          <a:p>
            <a:endParaRPr lang="es-ES" dirty="0"/>
          </a:p>
        </p:txBody>
      </p:sp>
      <p:sp>
        <p:nvSpPr>
          <p:cNvPr id="6" name="5 Marcador de número de diapositiva"/>
          <p:cNvSpPr>
            <a:spLocks noGrp="1"/>
          </p:cNvSpPr>
          <p:nvPr>
            <p:ph type="sldNum" sz="quarter" idx="12"/>
          </p:nvPr>
        </p:nvSpPr>
        <p:spPr>
          <a:xfrm>
            <a:off x="8451056" y="809624"/>
            <a:ext cx="502920" cy="300831"/>
          </a:xfrm>
        </p:spPr>
        <p:txBody>
          <a:bodyPr/>
          <a:lstStyle/>
          <a:p>
            <a:fld id="{01510A71-A137-4B25-A1C9-D2EA4BF320EF}" type="slidenum">
              <a:rPr lang="es-ES" smtClean="0"/>
              <a:pPr/>
              <a:t>‹Nº›</a:t>
            </a:fld>
            <a:endParaRPr lang="es-ES" dirty="0"/>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94118946-9011-469B-998E-AF8727803144}" type="datetimeFigureOut">
              <a:rPr lang="es-ES" smtClean="0"/>
              <a:pPr/>
              <a:t>09/10/2015</a:t>
            </a:fld>
            <a:endParaRPr lang="es-ES" dirty="0"/>
          </a:p>
        </p:txBody>
      </p:sp>
      <p:sp>
        <p:nvSpPr>
          <p:cNvPr id="6" name="5 Marcador de pie de página"/>
          <p:cNvSpPr>
            <a:spLocks noGrp="1"/>
          </p:cNvSpPr>
          <p:nvPr>
            <p:ph type="ftr" sz="quarter" idx="11"/>
          </p:nvPr>
        </p:nvSpPr>
        <p:spPr>
          <a:xfrm>
            <a:off x="457200" y="6480969"/>
            <a:ext cx="4260056" cy="301752"/>
          </a:xfrm>
        </p:spPr>
        <p:txBody>
          <a:bodyPr/>
          <a:lstStyle/>
          <a:p>
            <a:endParaRPr lang="es-ES" dirty="0"/>
          </a:p>
        </p:txBody>
      </p:sp>
      <p:sp>
        <p:nvSpPr>
          <p:cNvPr id="7" name="6 Marcador de número de diapositiva"/>
          <p:cNvSpPr>
            <a:spLocks noGrp="1"/>
          </p:cNvSpPr>
          <p:nvPr>
            <p:ph type="sldNum" sz="quarter" idx="12"/>
          </p:nvPr>
        </p:nvSpPr>
        <p:spPr>
          <a:xfrm>
            <a:off x="7589520" y="6480969"/>
            <a:ext cx="502920" cy="301752"/>
          </a:xfrm>
        </p:spPr>
        <p:txBody>
          <a:bodyPr/>
          <a:lstStyle/>
          <a:p>
            <a:fld id="{01510A71-A137-4B25-A1C9-D2EA4BF320EF}"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94118946-9011-469B-998E-AF8727803144}" type="datetimeFigureOut">
              <a:rPr lang="es-ES" smtClean="0"/>
              <a:pPr/>
              <a:t>09/10/2015</a:t>
            </a:fld>
            <a:endParaRPr lang="es-ES" dirty="0"/>
          </a:p>
        </p:txBody>
      </p:sp>
      <p:sp>
        <p:nvSpPr>
          <p:cNvPr id="8" name="7 Marcador de pie de página"/>
          <p:cNvSpPr>
            <a:spLocks noGrp="1"/>
          </p:cNvSpPr>
          <p:nvPr>
            <p:ph type="ftr" sz="quarter" idx="11"/>
          </p:nvPr>
        </p:nvSpPr>
        <p:spPr>
          <a:xfrm>
            <a:off x="457200" y="6480969"/>
            <a:ext cx="4261104" cy="301752"/>
          </a:xfrm>
        </p:spPr>
        <p:txBody>
          <a:bodyPr/>
          <a:lstStyle/>
          <a:p>
            <a:endParaRPr lang="es-ES" dirty="0"/>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01510A71-A137-4B25-A1C9-D2EA4BF320EF}"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4118946-9011-469B-998E-AF8727803144}" type="datetimeFigureOut">
              <a:rPr lang="es-ES" smtClean="0"/>
              <a:pPr/>
              <a:t>09/10/2015</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01510A71-A137-4B25-A1C9-D2EA4BF320EF}"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94118946-9011-469B-998E-AF8727803144}" type="datetimeFigureOut">
              <a:rPr lang="es-ES" smtClean="0"/>
              <a:pPr/>
              <a:t>09/10/2015</a:t>
            </a:fld>
            <a:endParaRPr lang="es-ES" dirty="0"/>
          </a:p>
        </p:txBody>
      </p:sp>
      <p:sp>
        <p:nvSpPr>
          <p:cNvPr id="3" name="2 Marcador de pie de página"/>
          <p:cNvSpPr>
            <a:spLocks noGrp="1"/>
          </p:cNvSpPr>
          <p:nvPr>
            <p:ph type="ftr" sz="quarter" idx="11"/>
          </p:nvPr>
        </p:nvSpPr>
        <p:spPr>
          <a:xfrm>
            <a:off x="457200" y="6481890"/>
            <a:ext cx="4260056" cy="300831"/>
          </a:xfrm>
        </p:spPr>
        <p:txBody>
          <a:bodyPr/>
          <a:lstStyle/>
          <a:p>
            <a:endParaRPr lang="es-ES" dirty="0"/>
          </a:p>
        </p:txBody>
      </p:sp>
      <p:sp>
        <p:nvSpPr>
          <p:cNvPr id="4" name="3 Marcador de número de diapositiva"/>
          <p:cNvSpPr>
            <a:spLocks noGrp="1"/>
          </p:cNvSpPr>
          <p:nvPr>
            <p:ph type="sldNum" sz="quarter" idx="12"/>
          </p:nvPr>
        </p:nvSpPr>
        <p:spPr>
          <a:xfrm>
            <a:off x="7589520" y="6480969"/>
            <a:ext cx="502920" cy="301752"/>
          </a:xfrm>
        </p:spPr>
        <p:txBody>
          <a:bodyPr/>
          <a:lstStyle/>
          <a:p>
            <a:fld id="{01510A71-A137-4B25-A1C9-D2EA4BF320EF}"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94118946-9011-469B-998E-AF8727803144}" type="datetimeFigureOut">
              <a:rPr lang="es-ES" smtClean="0"/>
              <a:pPr/>
              <a:t>09/10/2015</a:t>
            </a:fld>
            <a:endParaRPr lang="es-ES" dirty="0"/>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01510A71-A137-4B25-A1C9-D2EA4BF320EF}"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94118946-9011-469B-998E-AF8727803144}" type="datetimeFigureOut">
              <a:rPr lang="es-ES" smtClean="0"/>
              <a:pPr/>
              <a:t>09/10/2015</a:t>
            </a:fld>
            <a:endParaRPr lang="es-ES" dirty="0"/>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01510A71-A137-4B25-A1C9-D2EA4BF320EF}"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4118946-9011-469B-998E-AF8727803144}" type="datetimeFigureOut">
              <a:rPr lang="es-ES" smtClean="0"/>
              <a:pPr/>
              <a:t>09/10/2015</a:t>
            </a:fld>
            <a:endParaRPr lang="es-ES" dirty="0"/>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dirty="0"/>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1510A71-A137-4B25-A1C9-D2EA4BF320EF}"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571480"/>
            <a:ext cx="8062912" cy="1366828"/>
          </a:xfrm>
        </p:spPr>
        <p:txBody>
          <a:bodyPr>
            <a:normAutofit fontScale="90000"/>
          </a:bodyPr>
          <a:lstStyle/>
          <a:p>
            <a:pPr algn="ctr"/>
            <a:r>
              <a:rPr lang="es-ES" sz="3600" b="1" dirty="0" smtClean="0">
                <a:latin typeface="Arial" pitchFamily="34" charset="0"/>
                <a:cs typeface="Arial" pitchFamily="34" charset="0"/>
              </a:rPr>
              <a:t/>
            </a:r>
            <a:br>
              <a:rPr lang="es-ES" sz="3600" b="1" dirty="0" smtClean="0">
                <a:latin typeface="Arial" pitchFamily="34" charset="0"/>
                <a:cs typeface="Arial" pitchFamily="34" charset="0"/>
              </a:rPr>
            </a:br>
            <a:r>
              <a:rPr lang="es-ES" sz="3600" b="1" dirty="0">
                <a:latin typeface="Arial" pitchFamily="34" charset="0"/>
                <a:cs typeface="Arial" pitchFamily="34" charset="0"/>
              </a:rPr>
              <a:t/>
            </a:r>
            <a:br>
              <a:rPr lang="es-ES" sz="3600" b="1" dirty="0">
                <a:latin typeface="Arial" pitchFamily="34" charset="0"/>
                <a:cs typeface="Arial" pitchFamily="34" charset="0"/>
              </a:rPr>
            </a:br>
            <a:r>
              <a:rPr lang="es-ES" sz="3600" b="1" dirty="0" smtClean="0">
                <a:latin typeface="Arial" pitchFamily="34" charset="0"/>
                <a:cs typeface="Arial" pitchFamily="34" charset="0"/>
              </a:rPr>
              <a:t/>
            </a:r>
            <a:br>
              <a:rPr lang="es-ES" sz="3600" b="1" dirty="0" smtClean="0">
                <a:latin typeface="Arial" pitchFamily="34" charset="0"/>
                <a:cs typeface="Arial" pitchFamily="34" charset="0"/>
              </a:rPr>
            </a:br>
            <a:r>
              <a:rPr lang="es-ES" sz="3600" b="1" dirty="0" smtClean="0">
                <a:latin typeface="Arial" pitchFamily="34" charset="0"/>
                <a:cs typeface="Arial" pitchFamily="34" charset="0"/>
              </a:rPr>
              <a:t/>
            </a:r>
            <a:br>
              <a:rPr lang="es-ES" sz="3600" b="1" dirty="0" smtClean="0">
                <a:latin typeface="Arial" pitchFamily="34" charset="0"/>
                <a:cs typeface="Arial" pitchFamily="34" charset="0"/>
              </a:rPr>
            </a:br>
            <a:r>
              <a:rPr lang="es-ES" sz="3600" b="1" dirty="0">
                <a:latin typeface="Arial" pitchFamily="34" charset="0"/>
                <a:cs typeface="Arial" pitchFamily="34" charset="0"/>
              </a:rPr>
              <a:t/>
            </a:r>
            <a:br>
              <a:rPr lang="es-ES" sz="3600" b="1" dirty="0">
                <a:latin typeface="Arial" pitchFamily="34" charset="0"/>
                <a:cs typeface="Arial" pitchFamily="34" charset="0"/>
              </a:rPr>
            </a:br>
            <a:r>
              <a:rPr lang="es-ES" sz="3600" b="1" dirty="0" smtClean="0">
                <a:latin typeface="Arial" pitchFamily="34" charset="0"/>
                <a:cs typeface="Arial" pitchFamily="34" charset="0"/>
              </a:rPr>
              <a:t> </a:t>
            </a:r>
            <a:br>
              <a:rPr lang="es-ES" sz="3600" b="1" dirty="0" smtClean="0">
                <a:latin typeface="Arial" pitchFamily="34" charset="0"/>
                <a:cs typeface="Arial" pitchFamily="34" charset="0"/>
              </a:rPr>
            </a:br>
            <a:r>
              <a:rPr lang="es-ES" sz="3600" b="1" dirty="0" smtClean="0">
                <a:latin typeface="Arial" pitchFamily="34" charset="0"/>
                <a:cs typeface="Arial" pitchFamily="34" charset="0"/>
              </a:rPr>
              <a:t> </a:t>
            </a:r>
            <a:r>
              <a:rPr lang="es-ES" sz="3600" dirty="0">
                <a:latin typeface="Arial" pitchFamily="34" charset="0"/>
                <a:cs typeface="Arial" pitchFamily="34" charset="0"/>
              </a:rPr>
              <a:t/>
            </a:r>
            <a:br>
              <a:rPr lang="es-ES" sz="3600" dirty="0">
                <a:latin typeface="Arial" pitchFamily="34" charset="0"/>
                <a:cs typeface="Arial" pitchFamily="34" charset="0"/>
              </a:rPr>
            </a:br>
            <a:r>
              <a:rPr lang="es-ES" sz="3600" dirty="0">
                <a:latin typeface="Arial" pitchFamily="34" charset="0"/>
                <a:cs typeface="Arial" pitchFamily="34" charset="0"/>
              </a:rPr>
              <a:t> </a:t>
            </a:r>
            <a:r>
              <a:rPr lang="es-ES" sz="3600" dirty="0" smtClean="0">
                <a:latin typeface="Arial" pitchFamily="34" charset="0"/>
                <a:cs typeface="Arial" pitchFamily="34" charset="0"/>
              </a:rPr>
              <a:t/>
            </a:r>
            <a:br>
              <a:rPr lang="es-ES" sz="3600" dirty="0" smtClean="0">
                <a:latin typeface="Arial" pitchFamily="34" charset="0"/>
                <a:cs typeface="Arial" pitchFamily="34" charset="0"/>
              </a:rPr>
            </a:br>
            <a:r>
              <a:rPr lang="es-ES" b="1" dirty="0" smtClean="0">
                <a:latin typeface="Arial" pitchFamily="34" charset="0"/>
                <a:cs typeface="Arial" pitchFamily="34" charset="0"/>
              </a:rPr>
              <a:t> COMPETENCIAS</a:t>
            </a:r>
            <a:br>
              <a:rPr lang="es-ES" b="1" dirty="0" smtClean="0">
                <a:latin typeface="Arial" pitchFamily="34" charset="0"/>
                <a:cs typeface="Arial" pitchFamily="34" charset="0"/>
              </a:rPr>
            </a:br>
            <a:r>
              <a:rPr lang="es-ES" b="1" dirty="0" smtClean="0">
                <a:latin typeface="Arial" pitchFamily="34" charset="0"/>
                <a:cs typeface="Arial" pitchFamily="34" charset="0"/>
              </a:rPr>
              <a:t>SOCIO-PRODUCTIVAS</a:t>
            </a:r>
            <a:endParaRPr lang="es-ES" dirty="0"/>
          </a:p>
        </p:txBody>
      </p:sp>
      <p:sp>
        <p:nvSpPr>
          <p:cNvPr id="4" name="3 Rectángulo"/>
          <p:cNvSpPr/>
          <p:nvPr/>
        </p:nvSpPr>
        <p:spPr>
          <a:xfrm>
            <a:off x="214282" y="2000240"/>
            <a:ext cx="8715404" cy="2215991"/>
          </a:xfrm>
          <a:prstGeom prst="rect">
            <a:avLst/>
          </a:prstGeom>
        </p:spPr>
        <p:txBody>
          <a:bodyPr wrap="square">
            <a:spAutoFit/>
          </a:bodyPr>
          <a:lstStyle/>
          <a:p>
            <a:r>
              <a:rPr lang="es-ES" sz="2400" spc="100" dirty="0">
                <a:latin typeface="Arial" pitchFamily="34" charset="0"/>
                <a:cs typeface="Arial" pitchFamily="34" charset="0"/>
              </a:rPr>
              <a:t>Se trata de capacidades que proporcionan nuevas herramientas y mejoran las ya existentes, con el fin de proveer condiciones más favorables para el desempeño, tanto laboral, como en situaciones concretas de la vida diaria.</a:t>
            </a:r>
            <a:r>
              <a:rPr lang="es-ES" dirty="0" smtClean="0"/>
              <a:t/>
            </a:r>
            <a:br>
              <a:rPr lang="es-ES" dirty="0" smtClean="0"/>
            </a:b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571480"/>
            <a:ext cx="8472518" cy="1214446"/>
          </a:xfrm>
        </p:spPr>
        <p:txBody>
          <a:bodyPr>
            <a:normAutofit fontScale="90000"/>
          </a:bodyPr>
          <a:lstStyle/>
          <a:p>
            <a:pPr lvl="0" algn="ctr"/>
            <a:r>
              <a:rPr lang="es-ES" sz="4000" b="1" dirty="0" smtClean="0">
                <a:latin typeface="Arial" pitchFamily="34" charset="0"/>
                <a:cs typeface="Arial" pitchFamily="34" charset="0"/>
              </a:rPr>
              <a:t/>
            </a:r>
            <a:br>
              <a:rPr lang="es-ES" sz="4000" b="1" dirty="0" smtClean="0">
                <a:latin typeface="Arial" pitchFamily="34" charset="0"/>
                <a:cs typeface="Arial" pitchFamily="34" charset="0"/>
              </a:rPr>
            </a:br>
            <a:r>
              <a:rPr lang="es-ES" sz="4400" b="1" dirty="0" smtClean="0">
                <a:latin typeface="Arial" pitchFamily="34" charset="0"/>
                <a:cs typeface="Arial" pitchFamily="34" charset="0"/>
              </a:rPr>
              <a:t>ADAPTACION AL CAMBIO</a:t>
            </a:r>
            <a:r>
              <a:rPr lang="es-ES" sz="4000" b="1" dirty="0" smtClean="0">
                <a:latin typeface="Arial" pitchFamily="34" charset="0"/>
                <a:cs typeface="Arial" pitchFamily="34" charset="0"/>
              </a:rPr>
              <a:t/>
            </a:r>
            <a:br>
              <a:rPr lang="es-ES" sz="4000" b="1" dirty="0" smtClean="0">
                <a:latin typeface="Arial" pitchFamily="34" charset="0"/>
                <a:cs typeface="Arial" pitchFamily="34" charset="0"/>
              </a:rPr>
            </a:br>
            <a:endParaRPr lang="es-ES" sz="4000" b="1" dirty="0" smtClean="0">
              <a:latin typeface="Arial" pitchFamily="34" charset="0"/>
              <a:cs typeface="Arial" pitchFamily="34" charset="0"/>
            </a:endParaRPr>
          </a:p>
        </p:txBody>
      </p:sp>
      <p:sp>
        <p:nvSpPr>
          <p:cNvPr id="3" name="2 Marcador de contenido"/>
          <p:cNvSpPr>
            <a:spLocks noGrp="1"/>
          </p:cNvSpPr>
          <p:nvPr>
            <p:ph idx="1"/>
          </p:nvPr>
        </p:nvSpPr>
        <p:spPr>
          <a:xfrm>
            <a:off x="0" y="2000240"/>
            <a:ext cx="9144000" cy="2714644"/>
          </a:xfrm>
        </p:spPr>
        <p:txBody>
          <a:bodyPr>
            <a:normAutofit/>
          </a:bodyPr>
          <a:lstStyle/>
          <a:p>
            <a:pPr>
              <a:buNone/>
            </a:pPr>
            <a:r>
              <a:rPr lang="es-ES" b="1" dirty="0" smtClean="0"/>
              <a:t>  </a:t>
            </a:r>
            <a:r>
              <a:rPr lang="es-ES" dirty="0" smtClean="0"/>
              <a:t>  </a:t>
            </a:r>
            <a:r>
              <a:rPr lang="es-ES" sz="2400" spc="100" dirty="0" smtClean="0">
                <a:latin typeface="Arial" pitchFamily="34" charset="0"/>
                <a:cs typeface="Arial" pitchFamily="34" charset="0"/>
              </a:rPr>
              <a:t>La Adaptación al cambio es la capacidad y apertura del individuo para adaptarse, consciente o inconscientemente, de manera impuesta o aceptada, total o parcialmente, a una o más transformaciones, que se traduce en un nuevo estado o comportamiento.</a:t>
            </a:r>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571480"/>
            <a:ext cx="8229600" cy="1399032"/>
          </a:xfrm>
        </p:spPr>
        <p:txBody>
          <a:bodyPr/>
          <a:lstStyle/>
          <a:p>
            <a:pPr lvl="0" algn="ctr"/>
            <a:r>
              <a:rPr lang="es-ES" sz="4000" b="1" dirty="0" smtClean="0">
                <a:latin typeface="Arial" pitchFamily="34" charset="0"/>
                <a:cs typeface="Arial" pitchFamily="34" charset="0"/>
              </a:rPr>
              <a:t>APRENDER A APRENDER</a:t>
            </a:r>
            <a:endParaRPr lang="es-ES" dirty="0"/>
          </a:p>
        </p:txBody>
      </p:sp>
      <p:sp>
        <p:nvSpPr>
          <p:cNvPr id="3" name="2 Marcador de contenido"/>
          <p:cNvSpPr>
            <a:spLocks noGrp="1"/>
          </p:cNvSpPr>
          <p:nvPr>
            <p:ph idx="1"/>
          </p:nvPr>
        </p:nvSpPr>
        <p:spPr>
          <a:xfrm>
            <a:off x="0" y="2000240"/>
            <a:ext cx="9144000" cy="3714776"/>
          </a:xfrm>
        </p:spPr>
        <p:txBody>
          <a:bodyPr>
            <a:normAutofit/>
          </a:bodyPr>
          <a:lstStyle/>
          <a:p>
            <a:pPr>
              <a:buNone/>
            </a:pPr>
            <a:r>
              <a:rPr lang="es-ES" sz="2400" b="1" spc="100" dirty="0" smtClean="0">
                <a:latin typeface="Arial" pitchFamily="34" charset="0"/>
                <a:cs typeface="Arial" pitchFamily="34" charset="0"/>
              </a:rPr>
              <a:t>    </a:t>
            </a:r>
            <a:r>
              <a:rPr lang="es-ES" sz="2400" spc="100" dirty="0" smtClean="0">
                <a:latin typeface="Arial" pitchFamily="34" charset="0"/>
                <a:cs typeface="Arial" pitchFamily="34" charset="0"/>
              </a:rPr>
              <a:t>Aprender a aprender es la capacidad que nos permite reconocer las características de nuestro proceso de aprendizaje, integrando permanentemente conocimientos y habilidades de una manera continua y flexible en el menor tiempo posible, para aplicarlo de la manera más conveniente en nuestras tareas y vida diaria.</a:t>
            </a:r>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28604"/>
            <a:ext cx="9144000" cy="1399032"/>
          </a:xfrm>
        </p:spPr>
        <p:txBody>
          <a:bodyPr>
            <a:normAutofit/>
          </a:bodyPr>
          <a:lstStyle/>
          <a:p>
            <a:pPr algn="ctr"/>
            <a:r>
              <a:rPr lang="es-ES" sz="4000" b="1" dirty="0" smtClean="0">
                <a:latin typeface="Arial" pitchFamily="34" charset="0"/>
                <a:cs typeface="Arial" pitchFamily="34" charset="0"/>
              </a:rPr>
              <a:t>ATENCION Y CONCENTRACION</a:t>
            </a:r>
          </a:p>
        </p:txBody>
      </p:sp>
      <p:sp>
        <p:nvSpPr>
          <p:cNvPr id="3" name="2 Marcador de contenido"/>
          <p:cNvSpPr>
            <a:spLocks noGrp="1"/>
          </p:cNvSpPr>
          <p:nvPr>
            <p:ph idx="1"/>
          </p:nvPr>
        </p:nvSpPr>
        <p:spPr>
          <a:xfrm>
            <a:off x="428596" y="1928802"/>
            <a:ext cx="8229600" cy="4572000"/>
          </a:xfrm>
        </p:spPr>
        <p:txBody>
          <a:bodyPr>
            <a:normAutofit fontScale="85000" lnSpcReduction="20000"/>
          </a:bodyPr>
          <a:lstStyle/>
          <a:p>
            <a:r>
              <a:rPr lang="es-ES" sz="2400" spc="100" dirty="0" smtClean="0">
                <a:latin typeface="Arial" pitchFamily="34" charset="0"/>
                <a:cs typeface="Arial" pitchFamily="34" charset="0"/>
              </a:rPr>
              <a:t>FUNDAMENTALES EN EL ACTO DE APRENDER</a:t>
            </a:r>
          </a:p>
          <a:p>
            <a:pPr>
              <a:buNone/>
            </a:pPr>
            <a:endParaRPr lang="es-ES" sz="2800" spc="100" dirty="0" smtClean="0">
              <a:latin typeface="Arial" pitchFamily="34" charset="0"/>
              <a:cs typeface="Arial" pitchFamily="34" charset="0"/>
            </a:endParaRPr>
          </a:p>
          <a:p>
            <a:r>
              <a:rPr lang="es-ES" sz="2400" spc="100" dirty="0" smtClean="0">
                <a:latin typeface="Arial" pitchFamily="34" charset="0"/>
                <a:cs typeface="Arial" pitchFamily="34" charset="0"/>
              </a:rPr>
              <a:t>ATENCION</a:t>
            </a:r>
            <a:r>
              <a:rPr lang="es-ES" sz="2000" dirty="0" smtClean="0">
                <a:latin typeface="Arial" pitchFamily="34" charset="0"/>
                <a:cs typeface="Arial" pitchFamily="34" charset="0"/>
              </a:rPr>
              <a:t>: </a:t>
            </a:r>
            <a:r>
              <a:rPr lang="es-ES" sz="2100" dirty="0" smtClean="0"/>
              <a:t>La atención es aplicar de manera libre y voluntaria nuestra inteligencia a un objeto. La </a:t>
            </a:r>
            <a:r>
              <a:rPr lang="es-ES" sz="2100" i="1" dirty="0" smtClean="0"/>
              <a:t>atención </a:t>
            </a:r>
            <a:r>
              <a:rPr lang="es-ES" sz="2100" dirty="0" smtClean="0"/>
              <a:t>es la capacidad de poner en marcha una serie de procesos y operaciones que permiten a la persona ser más receptiva de los sucesos del ambiente y llevar a cabo una mayor cantidad de tareas en forma eficaz, excluyendo, a la vez, aquellos estímulos que pueden interferir con la actividad encarada.</a:t>
            </a:r>
          </a:p>
          <a:p>
            <a:endParaRPr lang="es-ES" sz="2000" b="1" dirty="0" smtClean="0"/>
          </a:p>
          <a:p>
            <a:r>
              <a:rPr lang="es-ES" sz="2400" spc="100" dirty="0" smtClean="0">
                <a:latin typeface="Arial" pitchFamily="34" charset="0"/>
                <a:cs typeface="Arial" pitchFamily="34" charset="0"/>
              </a:rPr>
              <a:t>CONCENTRACION</a:t>
            </a:r>
            <a:r>
              <a:rPr lang="es-ES" sz="2000" dirty="0" smtClean="0"/>
              <a:t>: </a:t>
            </a:r>
            <a:r>
              <a:rPr lang="es-ES" sz="2100" dirty="0" smtClean="0"/>
              <a:t>La </a:t>
            </a:r>
            <a:r>
              <a:rPr lang="es-ES" sz="2100" i="1" dirty="0" smtClean="0"/>
              <a:t>concentración</a:t>
            </a:r>
            <a:r>
              <a:rPr lang="es-ES" sz="2100" dirty="0" smtClean="0"/>
              <a:t>, que implica dirigir el pensamiento sobre una imagen mental deliberadamente concebida o sobre un conjunto de concepciones que se examinan </a:t>
            </a:r>
            <a:r>
              <a:rPr lang="es-ES" sz="2100" i="1" dirty="0" smtClean="0"/>
              <a:t>con detenimiento</a:t>
            </a:r>
            <a:r>
              <a:rPr lang="es-ES" sz="2100" dirty="0" smtClean="0"/>
              <a:t>. </a:t>
            </a:r>
            <a:r>
              <a:rPr lang="es-ES" sz="2100" i="1" dirty="0" smtClean="0"/>
              <a:t>Es decir, se inhibe la información irrelevante y se focaliza la relevante, por un período de tiempo prolongado</a:t>
            </a:r>
            <a:r>
              <a:rPr lang="es-ES" sz="2100" dirty="0" smtClean="0"/>
              <a:t>. Su aplicación se centra, entonces, en torno a un suceso o acontecimiento o problema, a fin de discernir sus partes, analizar sus consecuencias o perseguir una posible solución.</a:t>
            </a:r>
          </a:p>
          <a:p>
            <a:endParaRPr lang="es-ES" sz="2000" dirty="0" smtClean="0"/>
          </a:p>
          <a:p>
            <a:endParaRPr lang="es-E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28604"/>
            <a:ext cx="9144000" cy="1399032"/>
          </a:xfrm>
        </p:spPr>
        <p:txBody>
          <a:bodyPr>
            <a:normAutofit/>
          </a:bodyPr>
          <a:lstStyle/>
          <a:p>
            <a:pPr lvl="0" algn="ctr"/>
            <a:r>
              <a:rPr lang="es-ES" sz="4000" b="1" dirty="0" smtClean="0">
                <a:latin typeface="Arial" pitchFamily="34" charset="0"/>
                <a:cs typeface="Arial" pitchFamily="34" charset="0"/>
              </a:rPr>
              <a:t>HABILIDADES DE NEGOCIACION</a:t>
            </a:r>
          </a:p>
        </p:txBody>
      </p:sp>
      <p:sp>
        <p:nvSpPr>
          <p:cNvPr id="3" name="2 Marcador de contenido"/>
          <p:cNvSpPr>
            <a:spLocks noGrp="1"/>
          </p:cNvSpPr>
          <p:nvPr>
            <p:ph idx="1"/>
          </p:nvPr>
        </p:nvSpPr>
        <p:spPr>
          <a:xfrm>
            <a:off x="0" y="2000240"/>
            <a:ext cx="9144000" cy="4572000"/>
          </a:xfrm>
        </p:spPr>
        <p:txBody>
          <a:bodyPr>
            <a:normAutofit/>
          </a:bodyPr>
          <a:lstStyle/>
          <a:p>
            <a:r>
              <a:rPr lang="es-ES" sz="2400" spc="100" dirty="0" smtClean="0">
                <a:latin typeface="Arial" pitchFamily="34" charset="0"/>
                <a:cs typeface="Arial" pitchFamily="34" charset="0"/>
              </a:rPr>
              <a:t>La Habilidad de negociación es la capacidad necesaria para resolver  problemas y conseguir acuerdos en forma equitativa. La Habilidad de negociación es importante para eliminar diferencias y llegar a acuerdos constructivos.</a:t>
            </a:r>
          </a:p>
          <a:p>
            <a:r>
              <a:rPr lang="es-ES" sz="2400" spc="100" dirty="0" smtClean="0">
                <a:latin typeface="Arial" pitchFamily="34" charset="0"/>
                <a:cs typeface="Arial" pitchFamily="34" charset="0"/>
              </a:rPr>
              <a:t>Implica hacer un esfuerzo para buscar un punto medio en el que cada parte, con un gesto de desprendimiento ceda algo para lograr el acuerdo pretendido  en beneficio de todos (ganar – ganar).</a:t>
            </a:r>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571480"/>
            <a:ext cx="9144000" cy="928694"/>
          </a:xfrm>
        </p:spPr>
        <p:txBody>
          <a:bodyPr>
            <a:normAutofit/>
          </a:bodyPr>
          <a:lstStyle/>
          <a:p>
            <a:pPr algn="ctr"/>
            <a:r>
              <a:rPr lang="es-ES" sz="4000" b="1" dirty="0" smtClean="0">
                <a:latin typeface="Arial" pitchFamily="34" charset="0"/>
                <a:cs typeface="Arial" pitchFamily="34" charset="0"/>
              </a:rPr>
              <a:t>INICIATIVA Y EMPRENDIMIENTO</a:t>
            </a:r>
          </a:p>
        </p:txBody>
      </p:sp>
      <p:sp>
        <p:nvSpPr>
          <p:cNvPr id="3" name="2 Marcador de contenido"/>
          <p:cNvSpPr>
            <a:spLocks noGrp="1"/>
          </p:cNvSpPr>
          <p:nvPr>
            <p:ph idx="1"/>
          </p:nvPr>
        </p:nvSpPr>
        <p:spPr>
          <a:xfrm>
            <a:off x="0" y="1928802"/>
            <a:ext cx="9144000" cy="4572000"/>
          </a:xfrm>
        </p:spPr>
        <p:txBody>
          <a:bodyPr>
            <a:normAutofit/>
          </a:bodyPr>
          <a:lstStyle/>
          <a:p>
            <a:r>
              <a:rPr lang="es-ES" sz="2400" spc="100" dirty="0" smtClean="0">
                <a:latin typeface="Arial" pitchFamily="34" charset="0"/>
                <a:cs typeface="Arial" pitchFamily="34" charset="0"/>
              </a:rPr>
              <a:t>Iniciativa y emprendimiento es la capacidad que nos permite resolver en forma creativa nuevas situaciones, con el aporte de recursos, ideas y métodos innovadores.</a:t>
            </a:r>
          </a:p>
          <a:p>
            <a:r>
              <a:rPr lang="es-ES" sz="2400" spc="100" dirty="0" smtClean="0">
                <a:latin typeface="Arial" pitchFamily="34" charset="0"/>
                <a:cs typeface="Arial" pitchFamily="34" charset="0"/>
              </a:rPr>
              <a:t>La iniciativa es la acción de dar comienzo a algo por voluntad propia, anticipándose a cualquier circunstancia externa o ajena a uno mismo</a:t>
            </a:r>
          </a:p>
          <a:p>
            <a:r>
              <a:rPr lang="es-ES" sz="2400" spc="100" dirty="0" smtClean="0">
                <a:latin typeface="Arial" pitchFamily="34" charset="0"/>
                <a:cs typeface="Arial" pitchFamily="34" charset="0"/>
              </a:rPr>
              <a:t>El emprendimiento contempla un carácter primero: “emprender”, es comenzar una obra, un negocio, una empresa, adoptando un carácter resolutivo en vistas de llegar a un punto.</a:t>
            </a:r>
          </a:p>
          <a:p>
            <a:endParaRPr lang="es-ES" dirty="0" smtClean="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7494"/>
            <a:ext cx="9144000" cy="1399032"/>
          </a:xfrm>
        </p:spPr>
        <p:txBody>
          <a:bodyPr>
            <a:normAutofit/>
          </a:bodyPr>
          <a:lstStyle/>
          <a:p>
            <a:pPr lvl="0"/>
            <a:r>
              <a:rPr lang="es-ES" sz="4000" b="1" dirty="0" smtClean="0">
                <a:latin typeface="Arial" pitchFamily="34" charset="0"/>
                <a:cs typeface="Arial" pitchFamily="34" charset="0"/>
              </a:rPr>
              <a:t>ORGANIZACIÓN YPLANIFICACION</a:t>
            </a:r>
          </a:p>
        </p:txBody>
      </p:sp>
      <p:sp>
        <p:nvSpPr>
          <p:cNvPr id="3" name="2 Marcador de contenido"/>
          <p:cNvSpPr>
            <a:spLocks noGrp="1"/>
          </p:cNvSpPr>
          <p:nvPr>
            <p:ph idx="1"/>
          </p:nvPr>
        </p:nvSpPr>
        <p:spPr/>
        <p:txBody>
          <a:bodyPr/>
          <a:lstStyle/>
          <a:p>
            <a:r>
              <a:rPr lang="es-ES" b="1" dirty="0" smtClean="0">
                <a:latin typeface="Arial" pitchFamily="34" charset="0"/>
                <a:cs typeface="Arial" pitchFamily="34" charset="0"/>
              </a:rPr>
              <a:t>Organizar</a:t>
            </a:r>
            <a:r>
              <a:rPr lang="es-ES" dirty="0" smtClean="0">
                <a:latin typeface="Arial" pitchFamily="34" charset="0"/>
                <a:cs typeface="Arial" pitchFamily="34" charset="0"/>
              </a:rPr>
              <a:t> es un proceso por el que diferentes componentes se ordenan de un modo preciso para alcanzar objetivos específicos.</a:t>
            </a:r>
          </a:p>
          <a:p>
            <a:r>
              <a:rPr lang="es-ES" dirty="0" smtClean="0">
                <a:latin typeface="Arial" pitchFamily="34" charset="0"/>
                <a:cs typeface="Arial" pitchFamily="34" charset="0"/>
              </a:rPr>
              <a:t> </a:t>
            </a:r>
            <a:r>
              <a:rPr lang="es-ES" b="1" dirty="0" smtClean="0">
                <a:latin typeface="Arial" pitchFamily="34" charset="0"/>
                <a:cs typeface="Arial" pitchFamily="34" charset="0"/>
              </a:rPr>
              <a:t>Planificar</a:t>
            </a:r>
            <a:r>
              <a:rPr lang="es-ES" dirty="0" smtClean="0">
                <a:latin typeface="Arial" pitchFamily="34" charset="0"/>
                <a:cs typeface="Arial" pitchFamily="34" charset="0"/>
              </a:rPr>
              <a:t> consiste en imaginar una secuencia de actividades con anticipación y distribuirlas en el tiempo con la finalidad de alcanzar ese objetivo.</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7494"/>
            <a:ext cx="9144000" cy="1399032"/>
          </a:xfrm>
        </p:spPr>
        <p:txBody>
          <a:bodyPr>
            <a:normAutofit fontScale="90000"/>
          </a:bodyPr>
          <a:lstStyle/>
          <a:p>
            <a:pPr lvl="0"/>
            <a:r>
              <a:rPr lang="es-ES" sz="4400" b="1" dirty="0" smtClean="0">
                <a:latin typeface="Arial" pitchFamily="34" charset="0"/>
                <a:cs typeface="Arial" pitchFamily="34" charset="0"/>
              </a:rPr>
              <a:t>TOLERANCIA A LA FRUSTRACION</a:t>
            </a:r>
            <a:r>
              <a:rPr lang="es-ES" dirty="0" smtClean="0"/>
              <a:t/>
            </a:r>
            <a:br>
              <a:rPr lang="es-ES" dirty="0" smtClean="0"/>
            </a:br>
            <a:endParaRPr lang="es-ES" dirty="0"/>
          </a:p>
        </p:txBody>
      </p:sp>
      <p:sp>
        <p:nvSpPr>
          <p:cNvPr id="3" name="2 Marcador de contenido"/>
          <p:cNvSpPr>
            <a:spLocks noGrp="1"/>
          </p:cNvSpPr>
          <p:nvPr>
            <p:ph idx="1"/>
          </p:nvPr>
        </p:nvSpPr>
        <p:spPr/>
        <p:txBody>
          <a:bodyPr>
            <a:normAutofit/>
          </a:bodyPr>
          <a:lstStyle/>
          <a:p>
            <a:pPr>
              <a:buNone/>
            </a:pPr>
            <a:r>
              <a:rPr lang="es-ES" dirty="0" smtClean="0"/>
              <a:t> </a:t>
            </a:r>
          </a:p>
          <a:p>
            <a:r>
              <a:rPr lang="es-ES" dirty="0" smtClean="0">
                <a:latin typeface="Arial" pitchFamily="34" charset="0"/>
                <a:cs typeface="Arial" pitchFamily="34" charset="0"/>
              </a:rPr>
              <a:t>La frustración surge cuando una necesidad que demanda satisfacción, por una u otra causa se ve insatisfecha.</a:t>
            </a:r>
          </a:p>
          <a:p>
            <a:endParaRPr lang="es-ES" dirty="0" smtClean="0">
              <a:latin typeface="Arial" pitchFamily="34" charset="0"/>
              <a:cs typeface="Arial" pitchFamily="34" charset="0"/>
            </a:endParaRPr>
          </a:p>
          <a:p>
            <a:r>
              <a:rPr lang="es-ES" dirty="0" smtClean="0">
                <a:latin typeface="Arial" pitchFamily="34" charset="0"/>
                <a:cs typeface="Arial" pitchFamily="34" charset="0"/>
              </a:rPr>
              <a:t> La tolerancia a la frustración es, por lo tanto, la capacidad del individuo de soportar la insatisfacción.</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4000" b="1" dirty="0" smtClean="0">
                <a:latin typeface="Arial" pitchFamily="34" charset="0"/>
                <a:cs typeface="Arial" pitchFamily="34" charset="0"/>
              </a:rPr>
              <a:t>TRABAJO EN EQUIPO</a:t>
            </a:r>
            <a:endParaRPr lang="es-ES" sz="4000"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buNone/>
            </a:pPr>
            <a:r>
              <a:rPr lang="es-ES" b="1" dirty="0" smtClean="0"/>
              <a:t> </a:t>
            </a:r>
            <a:endParaRPr lang="es-ES" b="1" i="1" dirty="0" smtClean="0"/>
          </a:p>
          <a:p>
            <a:r>
              <a:rPr lang="es-ES" sz="2800" dirty="0" smtClean="0">
                <a:latin typeface="Arial" pitchFamily="34" charset="0"/>
                <a:cs typeface="Arial" pitchFamily="34" charset="0"/>
              </a:rPr>
              <a:t>El Trabajo en equipo es la capacidad humana que permite a los individuos interactuar entre sí, con el fin de alcanzar un objetivo común que los une</a:t>
            </a:r>
          </a:p>
          <a:p>
            <a:r>
              <a:rPr lang="es-ES" sz="2800" dirty="0" smtClean="0">
                <a:latin typeface="Arial" pitchFamily="34" charset="0"/>
                <a:cs typeface="Arial" pitchFamily="34" charset="0"/>
              </a:rPr>
              <a:t>Características indispensables para que un equipo funcione: compromiso, confianza, complementariedad, comunicación, cooperación</a:t>
            </a:r>
          </a:p>
          <a:p>
            <a:endParaRPr lang="es-ES" sz="28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392</TotalTime>
  <Words>514</Words>
  <Application>Microsoft Office PowerPoint</Application>
  <PresentationFormat>Presentación en pantalla (4:3)</PresentationFormat>
  <Paragraphs>31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Brío</vt:lpstr>
      <vt:lpstr>            COMPETENCIAS SOCIO-PRODUCTIVAS</vt:lpstr>
      <vt:lpstr> ADAPTACION AL CAMBIO </vt:lpstr>
      <vt:lpstr>APRENDER A APRENDER</vt:lpstr>
      <vt:lpstr>ATENCION Y CONCENTRACION</vt:lpstr>
      <vt:lpstr>HABILIDADES DE NEGOCIACION</vt:lpstr>
      <vt:lpstr>INICIATIVA Y EMPRENDIMIENTO</vt:lpstr>
      <vt:lpstr>ORGANIZACIÓN YPLANIFICACION</vt:lpstr>
      <vt:lpstr>TOLERANCIA A LA FRUSTRACION </vt:lpstr>
      <vt:lpstr>TRABAJO EN EQUIPO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COMPETENCIAS     COMPETENCIAS SOCIO-PRODUCTIVAS</dc:title>
  <dc:creator>maru</dc:creator>
  <cp:lastModifiedBy>Usuario Niñez</cp:lastModifiedBy>
  <cp:revision>35</cp:revision>
  <dcterms:created xsi:type="dcterms:W3CDTF">2014-08-29T23:06:15Z</dcterms:created>
  <dcterms:modified xsi:type="dcterms:W3CDTF">2015-10-09T18:22:13Z</dcterms:modified>
</cp:coreProperties>
</file>